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3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0" autoAdjust="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2130425"/>
            <a:ext cx="6858048" cy="1470025"/>
          </a:xfrm>
        </p:spPr>
        <p:txBody>
          <a:bodyPr/>
          <a:lstStyle>
            <a:lvl1pPr>
              <a:defRPr b="1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 i="1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FC507BC-D2C7-4E41-96AC-7F422F662E76}" type="datetimeFigureOut">
              <a:rPr lang="ru-RU" smtClean="0"/>
              <a:pPr/>
              <a:t>26.04.2020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8D17738-102A-4F93-B70F-6A8A619C0A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507BC-D2C7-4E41-96AC-7F422F662E76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7738-102A-4F93-B70F-6A8A619C0A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4406900"/>
            <a:ext cx="7000924" cy="1362075"/>
          </a:xfrm>
        </p:spPr>
        <p:txBody>
          <a:bodyPr anchor="t"/>
          <a:lstStyle>
            <a:lvl1pPr algn="ctr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2976" y="2906713"/>
            <a:ext cx="7000924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507BC-D2C7-4E41-96AC-7F422F662E76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7738-102A-4F93-B70F-6A8A619C0A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28662" y="1600200"/>
            <a:ext cx="356713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34290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507BC-D2C7-4E41-96AC-7F422F662E76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7738-102A-4F93-B70F-6A8A619C0A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0100" y="1535113"/>
            <a:ext cx="34972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00100" y="2174875"/>
            <a:ext cx="34972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3427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427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507BC-D2C7-4E41-96AC-7F422F662E76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7738-102A-4F93-B70F-6A8A619C0A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507BC-D2C7-4E41-96AC-7F422F662E76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7738-102A-4F93-B70F-6A8A619C0A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507BC-D2C7-4E41-96AC-7F422F662E76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7738-102A-4F93-B70F-6A8A619C0A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3050"/>
            <a:ext cx="232253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45688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2976" y="1435100"/>
            <a:ext cx="232253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507BC-D2C7-4E41-96AC-7F422F662E76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7738-102A-4F93-B70F-6A8A619C0A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507BC-D2C7-4E41-96AC-7F422F662E76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7738-102A-4F93-B70F-6A8A619C0A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507BC-D2C7-4E41-96AC-7F422F662E76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7738-102A-4F93-B70F-6A8A619C0A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87169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71538" y="274638"/>
            <a:ext cx="540546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507BC-D2C7-4E41-96AC-7F422F662E76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7738-102A-4F93-B70F-6A8A619C0A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6858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4414" y="1600200"/>
            <a:ext cx="67151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FC507BC-D2C7-4E41-96AC-7F422F662E76}" type="datetimeFigureOut">
              <a:rPr lang="ru-RU" smtClean="0"/>
              <a:pPr/>
              <a:t>26.04.2020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A8D17738-102A-4F93-B70F-6A8A619C0A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accent3">
              <a:lumMod val="60000"/>
              <a:lumOff val="4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>
              <a:lumMod val="20000"/>
              <a:lumOff val="8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2400" kern="1200">
          <a:solidFill>
            <a:schemeClr val="accent1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5">
              <a:lumMod val="40000"/>
              <a:lumOff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400" dirty="0" err="1" smtClean="0"/>
              <a:t>Габдулла</a:t>
            </a:r>
            <a:r>
              <a:rPr lang="ru-RU" sz="5400" dirty="0" smtClean="0"/>
              <a:t>  Тукай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51112"/>
          </a:xfrm>
        </p:spPr>
        <p:txBody>
          <a:bodyPr>
            <a:normAutofit fontScale="85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Викторина</a:t>
            </a:r>
          </a:p>
          <a:p>
            <a:pPr algn="r"/>
            <a:endParaRPr lang="ru-RU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r"/>
            <a:endParaRPr lang="ru-RU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r"/>
            <a:endParaRPr lang="ru-RU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ru-RU" sz="2400" b="1" spc="150" dirty="0" smtClean="0">
                <a:ln w="11430"/>
                <a:solidFill>
                  <a:srgbClr val="F8F8F8"/>
                </a:solidFill>
                <a:effectLst/>
              </a:rPr>
              <a:t>Подготовлена</a:t>
            </a:r>
          </a:p>
          <a:p>
            <a:r>
              <a:rPr lang="ru-RU" sz="2400" b="1" spc="150" dirty="0" err="1" smtClean="0">
                <a:ln w="11430"/>
                <a:solidFill>
                  <a:srgbClr val="F8F8F8"/>
                </a:solidFill>
                <a:effectLst/>
              </a:rPr>
              <a:t>муз.руководителем</a:t>
            </a:r>
            <a:r>
              <a:rPr lang="ru-RU" sz="2400" b="1" spc="150" dirty="0" smtClean="0">
                <a:ln w="11430"/>
                <a:solidFill>
                  <a:srgbClr val="F8F8F8"/>
                </a:solidFill>
                <a:effectLst/>
              </a:rPr>
              <a:t> МАДОУ №161</a:t>
            </a:r>
          </a:p>
          <a:p>
            <a:r>
              <a:rPr lang="ru-RU" sz="2400" b="1" spc="150" dirty="0" err="1" smtClean="0">
                <a:ln w="11430"/>
                <a:solidFill>
                  <a:srgbClr val="F8F8F8"/>
                </a:solidFill>
                <a:effectLst/>
              </a:rPr>
              <a:t>Гибадуллиной</a:t>
            </a:r>
            <a:r>
              <a:rPr lang="ru-RU" sz="2400" b="1" spc="150" dirty="0" smtClean="0">
                <a:ln w="11430"/>
                <a:solidFill>
                  <a:srgbClr val="F8F8F8"/>
                </a:solidFill>
                <a:effectLst/>
              </a:rPr>
              <a:t> А.К.</a:t>
            </a:r>
            <a:endParaRPr lang="ru-RU" sz="2400" b="1" spc="150" dirty="0">
              <a:ln w="11430"/>
              <a:solidFill>
                <a:srgbClr val="F8F8F8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tuk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764704"/>
            <a:ext cx="2664456" cy="3744416"/>
          </a:xfrm>
          <a:prstGeom prst="roundRect">
            <a:avLst/>
          </a:prstGeom>
          <a:ln w="57150">
            <a:solidFill>
              <a:schemeClr val="bg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555776" y="4653136"/>
            <a:ext cx="38884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1886 - 1913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764704"/>
            <a:ext cx="64087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Ведущая тема в поэзии </a:t>
            </a:r>
          </a:p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Г. Тукая</a:t>
            </a:r>
            <a: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/>
            </a:r>
            <a:b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А.  </a:t>
            </a:r>
            <a:r>
              <a:rPr lang="ru-RU" b="1" i="1" dirty="0" smtClean="0">
                <a:solidFill>
                  <a:schemeClr val="bg2"/>
                </a:solidFill>
              </a:rPr>
              <a:t>Девушки и любовь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В.  </a:t>
            </a:r>
            <a:r>
              <a:rPr lang="ru-RU" b="1" i="1" dirty="0" smtClean="0">
                <a:solidFill>
                  <a:schemeClr val="bg2"/>
                </a:solidFill>
              </a:rPr>
              <a:t>Обучение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Б.   </a:t>
            </a:r>
            <a:r>
              <a:rPr lang="ru-RU" b="1" i="1" dirty="0" smtClean="0">
                <a:solidFill>
                  <a:schemeClr val="bg2"/>
                </a:solidFill>
              </a:rPr>
              <a:t>Нация и свобода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Г.  </a:t>
            </a:r>
            <a:r>
              <a:rPr lang="ru-RU" b="1" i="1" dirty="0" smtClean="0">
                <a:solidFill>
                  <a:schemeClr val="bg2"/>
                </a:solidFill>
              </a:rPr>
              <a:t>Свобода женщины</a:t>
            </a:r>
            <a:endParaRPr lang="ru-RU" dirty="0"/>
          </a:p>
        </p:txBody>
      </p:sp>
      <p:pic>
        <p:nvPicPr>
          <p:cNvPr id="4" name="Рисунок 3" descr="Gabdulla_Tukaj__Gabdulla_Tukaj._Izbrannoe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rcRect l="3780"/>
          <a:stretch>
            <a:fillRect/>
          </a:stretch>
        </p:blipFill>
        <p:spPr>
          <a:xfrm>
            <a:off x="1619672" y="3429000"/>
            <a:ext cx="1472952" cy="202067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5" name="Рисунок 4" descr="imgprev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4293096"/>
            <a:ext cx="1685925" cy="215265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7" name="Рисунок 6" descr="Gabdulla_Tukaj_Stihotvoreniya_i_poemy_9529.jpg"/>
          <p:cNvPicPr>
            <a:picLocks noChangeAspect="1"/>
          </p:cNvPicPr>
          <p:nvPr/>
        </p:nvPicPr>
        <p:blipFill>
          <a:blip r:embed="rId4" cstate="print">
            <a:lum contrast="20000"/>
          </a:blip>
          <a:stretch>
            <a:fillRect/>
          </a:stretch>
        </p:blipFill>
        <p:spPr>
          <a:xfrm>
            <a:off x="6156176" y="3429000"/>
            <a:ext cx="1456556" cy="210472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980728"/>
            <a:ext cx="68407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Малая родина </a:t>
            </a:r>
            <a:r>
              <a:rPr lang="ru-RU" sz="3600" b="1" dirty="0" err="1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Габдуллы</a:t>
            </a:r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 Тукая</a:t>
            </a:r>
            <a: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/>
            </a:r>
            <a:b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А. </a:t>
            </a:r>
            <a:r>
              <a:rPr lang="ru-RU" b="1" i="1" dirty="0" smtClean="0">
                <a:solidFill>
                  <a:schemeClr val="bg2"/>
                </a:solidFill>
              </a:rPr>
              <a:t>Арск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В. </a:t>
            </a:r>
            <a:r>
              <a:rPr lang="ru-RU" b="1" i="1" dirty="0" err="1" smtClean="0">
                <a:solidFill>
                  <a:schemeClr val="bg2"/>
                </a:solidFill>
              </a:rPr>
              <a:t>Кушлавыч</a:t>
            </a:r>
            <a:r>
              <a:rPr lang="ru-RU" b="1" i="1" dirty="0" smtClean="0">
                <a:solidFill>
                  <a:schemeClr val="bg2"/>
                </a:solidFill>
              </a:rPr>
              <a:t> 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Б. </a:t>
            </a:r>
            <a:r>
              <a:rPr lang="ru-RU" b="1" i="1" dirty="0" err="1" smtClean="0">
                <a:solidFill>
                  <a:schemeClr val="bg2"/>
                </a:solidFill>
              </a:rPr>
              <a:t>Кырлай</a:t>
            </a:r>
            <a:r>
              <a:rPr lang="ru-RU" b="1" i="1" dirty="0" smtClean="0">
                <a:solidFill>
                  <a:schemeClr val="bg2"/>
                </a:solidFill>
              </a:rPr>
              <a:t> 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Г. </a:t>
            </a:r>
            <a:r>
              <a:rPr lang="ru-RU" b="1" i="1" dirty="0" err="1" smtClean="0">
                <a:solidFill>
                  <a:schemeClr val="bg2"/>
                </a:solidFill>
              </a:rPr>
              <a:t>Менгер</a:t>
            </a:r>
            <a:r>
              <a:rPr lang="ru-RU" b="1" i="1" dirty="0" smtClean="0">
                <a:solidFill>
                  <a:schemeClr val="bg2"/>
                </a:solidFill>
              </a:rPr>
              <a:t> 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3356991"/>
            <a:ext cx="66247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Имя матери маленького </a:t>
            </a:r>
            <a:r>
              <a:rPr lang="ru-RU" sz="3600" b="1" dirty="0" err="1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Апуша</a:t>
            </a:r>
            <a: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/>
            </a:r>
            <a:b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</a:br>
            <a:r>
              <a:rPr lang="ru-RU" sz="3600" dirty="0" smtClean="0">
                <a:solidFill>
                  <a:schemeClr val="bg2"/>
                </a:solidFill>
              </a:rPr>
              <a:t/>
            </a:r>
            <a:br>
              <a:rPr lang="ru-RU" sz="3600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А.  </a:t>
            </a:r>
            <a:r>
              <a:rPr lang="ru-RU" b="1" i="1" dirty="0" err="1" smtClean="0">
                <a:solidFill>
                  <a:schemeClr val="bg2"/>
                </a:solidFill>
              </a:rPr>
              <a:t>Бибинур</a:t>
            </a:r>
            <a:r>
              <a:rPr lang="ru-RU" b="1" i="1" dirty="0" smtClean="0">
                <a:solidFill>
                  <a:schemeClr val="bg2"/>
                </a:solidFill>
              </a:rPr>
              <a:t>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В.   </a:t>
            </a:r>
            <a:r>
              <a:rPr lang="ru-RU" b="1" i="1" dirty="0" err="1" smtClean="0">
                <a:solidFill>
                  <a:schemeClr val="bg2"/>
                </a:solidFill>
              </a:rPr>
              <a:t>Газиза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Б.   </a:t>
            </a:r>
            <a:r>
              <a:rPr lang="ru-RU" b="1" i="1" dirty="0" err="1" smtClean="0">
                <a:solidFill>
                  <a:schemeClr val="bg2"/>
                </a:solidFill>
              </a:rPr>
              <a:t>Бибимамдуда</a:t>
            </a:r>
            <a:r>
              <a:rPr lang="ru-RU" b="1" i="1" dirty="0" smtClean="0">
                <a:solidFill>
                  <a:schemeClr val="bg2"/>
                </a:solidFill>
              </a:rPr>
              <a:t>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Г. </a:t>
            </a:r>
            <a:r>
              <a:rPr lang="ru-RU" b="1" i="1" dirty="0" err="1" smtClean="0">
                <a:solidFill>
                  <a:schemeClr val="bg2"/>
                </a:solidFill>
              </a:rPr>
              <a:t>Зайтуна</a:t>
            </a:r>
            <a:r>
              <a:rPr lang="ru-RU" b="1" i="1" dirty="0" smtClean="0">
                <a:solidFill>
                  <a:schemeClr val="bg2"/>
                </a:solidFill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764704"/>
            <a:ext cx="68407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/>
              <a:t> </a:t>
            </a:r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В какой деревне жил </a:t>
            </a:r>
          </a:p>
          <a:p>
            <a:pPr algn="ctr"/>
            <a:r>
              <a:rPr lang="ru-RU" sz="3600" b="1" dirty="0" err="1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Сагди</a:t>
            </a:r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 </a:t>
            </a:r>
            <a:r>
              <a:rPr lang="ru-RU" sz="3600" b="1" dirty="0" err="1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абзый</a:t>
            </a:r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А.  </a:t>
            </a:r>
            <a:r>
              <a:rPr lang="ru-RU" b="1" i="1" dirty="0" err="1" smtClean="0">
                <a:solidFill>
                  <a:schemeClr val="bg2"/>
                </a:solidFill>
              </a:rPr>
              <a:t>Кушлавыч</a:t>
            </a:r>
            <a:r>
              <a:rPr lang="ru-RU" b="1" i="1" dirty="0" smtClean="0">
                <a:solidFill>
                  <a:schemeClr val="bg2"/>
                </a:solidFill>
              </a:rPr>
              <a:t> </a:t>
            </a:r>
            <a:r>
              <a:rPr lang="ru-RU" dirty="0" smtClean="0">
                <a:solidFill>
                  <a:schemeClr val="bg2"/>
                </a:solidFill>
              </a:rPr>
              <a:t> 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Б.  </a:t>
            </a:r>
            <a:r>
              <a:rPr lang="ru-RU" b="1" i="1" dirty="0" err="1" smtClean="0">
                <a:solidFill>
                  <a:schemeClr val="bg2"/>
                </a:solidFill>
              </a:rPr>
              <a:t>Училе</a:t>
            </a:r>
            <a:r>
              <a:rPr lang="ru-RU" b="1" i="1" dirty="0" smtClean="0">
                <a:solidFill>
                  <a:schemeClr val="bg2"/>
                </a:solidFill>
              </a:rPr>
              <a:t> </a:t>
            </a:r>
            <a:r>
              <a:rPr lang="ru-RU" dirty="0" smtClean="0">
                <a:solidFill>
                  <a:schemeClr val="bg2"/>
                </a:solidFill>
              </a:rPr>
              <a:t>  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В.  </a:t>
            </a:r>
            <a:r>
              <a:rPr lang="ru-RU" b="1" i="1" dirty="0" err="1" smtClean="0">
                <a:solidFill>
                  <a:schemeClr val="bg2"/>
                </a:solidFill>
              </a:rPr>
              <a:t>Кырлай</a:t>
            </a:r>
            <a:r>
              <a:rPr lang="ru-RU" b="1" i="1" dirty="0" smtClean="0">
                <a:solidFill>
                  <a:schemeClr val="bg2"/>
                </a:solidFill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3428999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6" name="Рисунок 5" descr="IMG_2579m.jpg"/>
          <p:cNvPicPr>
            <a:picLocks noChangeAspect="1"/>
          </p:cNvPicPr>
          <p:nvPr/>
        </p:nvPicPr>
        <p:blipFill>
          <a:blip r:embed="rId2" cstate="print"/>
          <a:srcRect l="11168" t="12036" r="12893" b="11729"/>
          <a:stretch>
            <a:fillRect/>
          </a:stretch>
        </p:blipFill>
        <p:spPr>
          <a:xfrm>
            <a:off x="3275856" y="3356992"/>
            <a:ext cx="2664296" cy="297774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548681"/>
            <a:ext cx="65527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В 1907 году Тукай уехал из Уральска в город своей мечты – Казань. В какой гостинице он поселился?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А.   </a:t>
            </a:r>
            <a:r>
              <a:rPr lang="ru-RU" b="1" i="1" dirty="0" smtClean="0">
                <a:solidFill>
                  <a:schemeClr val="bg2"/>
                </a:solidFill>
              </a:rPr>
              <a:t>Гостиница «Татарстан»</a:t>
            </a:r>
            <a:r>
              <a:rPr lang="ru-RU" dirty="0" smtClean="0">
                <a:solidFill>
                  <a:schemeClr val="bg2"/>
                </a:solidFill>
              </a:rPr>
              <a:t>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Б.   </a:t>
            </a:r>
            <a:r>
              <a:rPr lang="ru-RU" b="1" i="1" dirty="0" smtClean="0">
                <a:solidFill>
                  <a:schemeClr val="bg2"/>
                </a:solidFill>
              </a:rPr>
              <a:t>Гостиница «Булгар»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В. </a:t>
            </a:r>
            <a:r>
              <a:rPr lang="ru-RU" b="1" i="1" dirty="0" smtClean="0">
                <a:solidFill>
                  <a:schemeClr val="bg2"/>
                </a:solidFill>
              </a:rPr>
              <a:t>Гостиница «Казань»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3" name="Рисунок 2" descr="bulgar1-b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51985" y="4221088"/>
            <a:ext cx="2937169" cy="2232248"/>
          </a:xfrm>
          <a:prstGeom prst="rect">
            <a:avLst/>
          </a:prstGeom>
          <a:ln w="38100"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908720"/>
            <a:ext cx="648072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В каком году </a:t>
            </a:r>
            <a:r>
              <a:rPr lang="ru-RU" sz="3600" b="1" dirty="0" err="1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Габдулла</a:t>
            </a:r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 Тукай написал сказку- поэму «</a:t>
            </a:r>
            <a:r>
              <a:rPr lang="ru-RU" sz="3600" b="1" dirty="0" err="1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Шурале</a:t>
            </a:r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»?</a:t>
            </a:r>
            <a: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/>
            </a:r>
            <a:b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А.    </a:t>
            </a:r>
            <a:r>
              <a:rPr lang="ru-RU" b="1" i="1" dirty="0" smtClean="0">
                <a:solidFill>
                  <a:schemeClr val="bg2"/>
                </a:solidFill>
              </a:rPr>
              <a:t>1886г. 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В.    </a:t>
            </a:r>
            <a:r>
              <a:rPr lang="ru-RU" b="1" i="1" dirty="0" smtClean="0">
                <a:solidFill>
                  <a:schemeClr val="bg2"/>
                </a:solidFill>
              </a:rPr>
              <a:t>1907г.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endParaRPr lang="ru-RU" dirty="0" smtClean="0">
              <a:solidFill>
                <a:schemeClr val="bg2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Б.   </a:t>
            </a:r>
            <a:r>
              <a:rPr lang="ru-RU" b="1" i="1" dirty="0" smtClean="0">
                <a:solidFill>
                  <a:schemeClr val="bg2"/>
                </a:solidFill>
              </a:rPr>
              <a:t>  1913г. 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Г.    </a:t>
            </a:r>
            <a:r>
              <a:rPr lang="ru-RU" b="1" i="1" dirty="0" smtClean="0">
                <a:solidFill>
                  <a:schemeClr val="bg2"/>
                </a:solidFill>
              </a:rPr>
              <a:t>1905г.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3" name="Рисунок 2" descr="124806538_5838074_88689786_Shur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4005064"/>
            <a:ext cx="3056384" cy="2436375"/>
          </a:xfrm>
          <a:prstGeom prst="ellipse">
            <a:avLst/>
          </a:prstGeom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980728"/>
            <a:ext cx="648072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Какое чудище встретил дровосек в лесу около деревеньки </a:t>
            </a:r>
            <a:r>
              <a:rPr lang="ru-RU" sz="3600" b="1" dirty="0" err="1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Кырлай</a:t>
            </a:r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?</a:t>
            </a:r>
            <a: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/>
            </a:r>
            <a:b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А.    </a:t>
            </a:r>
            <a:r>
              <a:rPr lang="ru-RU" b="1" i="1" dirty="0" smtClean="0">
                <a:solidFill>
                  <a:schemeClr val="bg2"/>
                </a:solidFill>
              </a:rPr>
              <a:t>Су </a:t>
            </a:r>
            <a:r>
              <a:rPr lang="ru-RU" b="1" i="1" dirty="0" err="1" smtClean="0">
                <a:solidFill>
                  <a:schemeClr val="bg2"/>
                </a:solidFill>
              </a:rPr>
              <a:t>анасы</a:t>
            </a:r>
            <a:r>
              <a:rPr lang="ru-RU" b="1" i="1" dirty="0" smtClean="0">
                <a:solidFill>
                  <a:schemeClr val="bg2"/>
                </a:solidFill>
              </a:rPr>
              <a:t>     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Б.   </a:t>
            </a:r>
            <a:r>
              <a:rPr lang="ru-RU" b="1" i="1" dirty="0" err="1" smtClean="0">
                <a:solidFill>
                  <a:schemeClr val="bg2"/>
                </a:solidFill>
              </a:rPr>
              <a:t>Шурале</a:t>
            </a:r>
            <a:r>
              <a:rPr lang="ru-RU" b="1" i="1" dirty="0" smtClean="0">
                <a:solidFill>
                  <a:schemeClr val="bg2"/>
                </a:solidFill>
              </a:rPr>
              <a:t> 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В.     </a:t>
            </a:r>
            <a:r>
              <a:rPr lang="ru-RU" b="1" i="1" dirty="0" smtClean="0">
                <a:solidFill>
                  <a:schemeClr val="bg2"/>
                </a:solidFill>
              </a:rPr>
              <a:t>Кыш </a:t>
            </a:r>
            <a:r>
              <a:rPr lang="ru-RU" b="1" i="1" dirty="0" err="1" smtClean="0">
                <a:solidFill>
                  <a:schemeClr val="bg2"/>
                </a:solidFill>
              </a:rPr>
              <a:t>бабай</a:t>
            </a:r>
            <a:r>
              <a:rPr lang="ru-RU" b="1" i="1" dirty="0" smtClean="0">
                <a:solidFill>
                  <a:schemeClr val="bg2"/>
                </a:solidFill>
              </a:rPr>
              <a:t>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Г.    </a:t>
            </a:r>
            <a:r>
              <a:rPr lang="ru-RU" b="1" i="1" dirty="0" err="1" smtClean="0">
                <a:solidFill>
                  <a:schemeClr val="bg2"/>
                </a:solidFill>
              </a:rPr>
              <a:t>Аждаха</a:t>
            </a:r>
            <a:r>
              <a:rPr lang="ru-RU" b="1" i="1" dirty="0" smtClean="0">
                <a:solidFill>
                  <a:schemeClr val="bg2"/>
                </a:solidFill>
              </a:rPr>
              <a:t> 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5" name="Рисунок 4" descr="4a3b5025ba074269184adabdab14d356_i-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4149080"/>
            <a:ext cx="2777480" cy="2221984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836713"/>
            <a:ext cx="65527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Что прищемил джигит </a:t>
            </a:r>
          </a:p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лесному чуду?</a:t>
            </a:r>
            <a: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/>
            </a:r>
            <a:b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</a:br>
            <a: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/>
            </a:r>
            <a:b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А.  </a:t>
            </a:r>
            <a:r>
              <a:rPr lang="ru-RU" b="1" i="1" dirty="0" smtClean="0">
                <a:solidFill>
                  <a:schemeClr val="bg2"/>
                </a:solidFill>
              </a:rPr>
              <a:t>хвост 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Б.  </a:t>
            </a:r>
            <a:r>
              <a:rPr lang="ru-RU" b="1" i="1" dirty="0" smtClean="0">
                <a:solidFill>
                  <a:schemeClr val="bg2"/>
                </a:solidFill>
              </a:rPr>
              <a:t>ногу 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В.  </a:t>
            </a:r>
            <a:r>
              <a:rPr lang="ru-RU" b="1" i="1" dirty="0" smtClean="0">
                <a:solidFill>
                  <a:schemeClr val="bg2"/>
                </a:solidFill>
              </a:rPr>
              <a:t>пальцы    </a:t>
            </a:r>
          </a:p>
          <a:p>
            <a:pPr algn="ctr"/>
            <a:r>
              <a:rPr lang="ru-RU" b="1" i="1" dirty="0" smtClean="0">
                <a:solidFill>
                  <a:schemeClr val="bg2"/>
                </a:solidFill>
              </a:rPr>
              <a:t> </a:t>
            </a:r>
          </a:p>
          <a:p>
            <a:pPr algn="ctr"/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Г.  </a:t>
            </a:r>
            <a:r>
              <a:rPr lang="ru-RU" b="1" i="1" dirty="0" smtClean="0">
                <a:solidFill>
                  <a:schemeClr val="bg2"/>
                </a:solidFill>
              </a:rPr>
              <a:t>нос</a:t>
            </a:r>
            <a:r>
              <a:rPr lang="ru-RU" dirty="0" smtClean="0">
                <a:solidFill>
                  <a:schemeClr val="bg2"/>
                </a:solidFill>
              </a:rPr>
              <a:t>    </a:t>
            </a:r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Д. </a:t>
            </a:r>
            <a:r>
              <a:rPr lang="ru-RU" b="1" i="1" dirty="0" smtClean="0">
                <a:solidFill>
                  <a:schemeClr val="bg2"/>
                </a:solidFill>
              </a:rPr>
              <a:t>рог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Е.  </a:t>
            </a:r>
            <a:r>
              <a:rPr lang="ru-RU" b="1" i="1" dirty="0" smtClean="0">
                <a:solidFill>
                  <a:schemeClr val="bg2"/>
                </a:solidFill>
              </a:rPr>
              <a:t>копыта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endParaRPr lang="ru-RU" dirty="0"/>
          </a:p>
        </p:txBody>
      </p:sp>
      <p:pic>
        <p:nvPicPr>
          <p:cNvPr id="3" name="Рисунок 2" descr="1405444578_fx2g39whz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3789040"/>
            <a:ext cx="3292401" cy="240815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764704"/>
            <a:ext cx="648072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Какой сказочный персонаж живёт в озере около деревни </a:t>
            </a:r>
            <a:r>
              <a:rPr lang="ru-RU" sz="3600" b="1" dirty="0" err="1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Кырлай</a:t>
            </a:r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?</a:t>
            </a:r>
            <a: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/>
            </a:r>
            <a:b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А.  </a:t>
            </a:r>
            <a:r>
              <a:rPr lang="ru-RU" b="1" i="1" dirty="0" smtClean="0">
                <a:solidFill>
                  <a:schemeClr val="bg2"/>
                </a:solidFill>
              </a:rPr>
              <a:t>Кар </a:t>
            </a:r>
            <a:r>
              <a:rPr lang="ru-RU" b="1" i="1" dirty="0" err="1" smtClean="0">
                <a:solidFill>
                  <a:schemeClr val="bg2"/>
                </a:solidFill>
              </a:rPr>
              <a:t>кызы</a:t>
            </a:r>
            <a:r>
              <a:rPr lang="ru-RU" b="1" i="1" dirty="0" smtClean="0">
                <a:solidFill>
                  <a:schemeClr val="bg2"/>
                </a:solidFill>
              </a:rPr>
              <a:t>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Б.  </a:t>
            </a:r>
            <a:r>
              <a:rPr lang="ru-RU" b="1" i="1" dirty="0" smtClean="0">
                <a:solidFill>
                  <a:schemeClr val="bg2"/>
                </a:solidFill>
              </a:rPr>
              <a:t>Русалка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В.  </a:t>
            </a:r>
            <a:r>
              <a:rPr lang="ru-RU" b="1" i="1" dirty="0" smtClean="0">
                <a:solidFill>
                  <a:schemeClr val="bg2"/>
                </a:solidFill>
              </a:rPr>
              <a:t>Су </a:t>
            </a:r>
            <a:r>
              <a:rPr lang="ru-RU" b="1" i="1" dirty="0" err="1" smtClean="0">
                <a:solidFill>
                  <a:schemeClr val="bg2"/>
                </a:solidFill>
              </a:rPr>
              <a:t>анасы</a:t>
            </a:r>
            <a:r>
              <a:rPr lang="ru-RU" b="1" i="1" dirty="0" smtClean="0">
                <a:solidFill>
                  <a:schemeClr val="bg2"/>
                </a:solidFill>
              </a:rPr>
              <a:t> 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Г.  </a:t>
            </a:r>
            <a:r>
              <a:rPr lang="ru-RU" b="1" i="1" dirty="0" smtClean="0">
                <a:solidFill>
                  <a:schemeClr val="bg2"/>
                </a:solidFill>
              </a:rPr>
              <a:t>Водяная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IMG_2626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4149080"/>
            <a:ext cx="2915816" cy="218686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692696"/>
            <a:ext cx="64807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Что украл мальчик у Водяной из сказки Тукая?</a:t>
            </a:r>
            <a: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/>
            </a:r>
            <a:b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А.  </a:t>
            </a:r>
            <a:r>
              <a:rPr lang="ru-RU" b="1" i="1" dirty="0" smtClean="0">
                <a:solidFill>
                  <a:schemeClr val="bg2"/>
                </a:solidFill>
              </a:rPr>
              <a:t>корону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Б.  </a:t>
            </a:r>
            <a:r>
              <a:rPr lang="ru-RU" b="1" i="1" dirty="0" smtClean="0">
                <a:solidFill>
                  <a:schemeClr val="bg2"/>
                </a:solidFill>
              </a:rPr>
              <a:t>гребешок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В.   </a:t>
            </a:r>
            <a:r>
              <a:rPr lang="ru-RU" b="1" i="1" dirty="0" err="1" smtClean="0">
                <a:solidFill>
                  <a:schemeClr val="bg2"/>
                </a:solidFill>
              </a:rPr>
              <a:t>парео</a:t>
            </a:r>
            <a:r>
              <a:rPr lang="ru-RU" b="1" i="1" dirty="0" smtClean="0">
                <a:solidFill>
                  <a:schemeClr val="bg2"/>
                </a:solidFill>
              </a:rPr>
              <a:t>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Г.  </a:t>
            </a:r>
            <a:r>
              <a:rPr lang="ru-RU" b="1" i="1" dirty="0" smtClean="0">
                <a:solidFill>
                  <a:schemeClr val="bg2"/>
                </a:solidFill>
              </a:rPr>
              <a:t>купальник 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3" name="Рисунок 2" descr="0_cff55_a0d782d5_orig.jpg"/>
          <p:cNvPicPr>
            <a:picLocks noChangeAspect="1"/>
          </p:cNvPicPr>
          <p:nvPr/>
        </p:nvPicPr>
        <p:blipFill>
          <a:blip r:embed="rId2" cstate="print">
            <a:lum bright="10000" contrast="20000"/>
          </a:blip>
          <a:srcRect r="119" b="20949"/>
          <a:stretch>
            <a:fillRect/>
          </a:stretch>
        </p:blipFill>
        <p:spPr>
          <a:xfrm>
            <a:off x="2483768" y="3573016"/>
            <a:ext cx="4248472" cy="252028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548680"/>
            <a:ext cx="648072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Произведения каких русских писателей любил Тукай и переводил на татарский язык?</a:t>
            </a:r>
            <a: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/>
            </a:r>
            <a:b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 .   </a:t>
            </a:r>
            <a:r>
              <a:rPr lang="ru-RU" b="1" i="1" dirty="0" smtClean="0">
                <a:solidFill>
                  <a:schemeClr val="bg2"/>
                </a:solidFill>
              </a:rPr>
              <a:t>Пришвин, </a:t>
            </a:r>
            <a:r>
              <a:rPr lang="ru-RU" b="1" i="1" dirty="0" err="1" smtClean="0">
                <a:solidFill>
                  <a:schemeClr val="bg2"/>
                </a:solidFill>
              </a:rPr>
              <a:t>Чарушин</a:t>
            </a:r>
            <a:r>
              <a:rPr lang="ru-RU" b="1" i="1" dirty="0" smtClean="0">
                <a:solidFill>
                  <a:schemeClr val="bg2"/>
                </a:solidFill>
              </a:rPr>
              <a:t>, Паустовский, Бианки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Б.   </a:t>
            </a:r>
            <a:r>
              <a:rPr lang="ru-RU" b="1" i="1" dirty="0" smtClean="0">
                <a:solidFill>
                  <a:schemeClr val="bg2"/>
                </a:solidFill>
              </a:rPr>
              <a:t>Лермонтов, Пушкин, Некрасов, Крылов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В.   </a:t>
            </a:r>
            <a:r>
              <a:rPr lang="ru-RU" b="1" i="1" dirty="0" smtClean="0">
                <a:solidFill>
                  <a:schemeClr val="bg2"/>
                </a:solidFill>
              </a:rPr>
              <a:t>Михалков, </a:t>
            </a:r>
            <a:r>
              <a:rPr lang="ru-RU" b="1" i="1" dirty="0" err="1" smtClean="0">
                <a:solidFill>
                  <a:schemeClr val="bg2"/>
                </a:solidFill>
              </a:rPr>
              <a:t>Барто</a:t>
            </a:r>
            <a:r>
              <a:rPr lang="ru-RU" b="1" i="1" dirty="0" smtClean="0">
                <a:solidFill>
                  <a:schemeClr val="bg2"/>
                </a:solidFill>
              </a:rPr>
              <a:t>. Маршак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3" name="Рисунок 2" descr="1429359914_lermontov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1187624" y="3789040"/>
            <a:ext cx="1512168" cy="1735969"/>
          </a:xfrm>
          <a:prstGeom prst="ellipse">
            <a:avLst/>
          </a:prstGeom>
          <a:ln w="38100">
            <a:solidFill>
              <a:schemeClr val="bg1"/>
            </a:solidFill>
          </a:ln>
        </p:spPr>
      </p:pic>
      <p:pic>
        <p:nvPicPr>
          <p:cNvPr id="4" name="Рисунок 3" descr="37141481_Pushkin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2771800" y="4653136"/>
            <a:ext cx="1512168" cy="1875731"/>
          </a:xfrm>
          <a:prstGeom prst="ellipse">
            <a:avLst/>
          </a:prstGeom>
          <a:ln w="38100">
            <a:solidFill>
              <a:schemeClr val="bg1"/>
            </a:solidFill>
          </a:ln>
        </p:spPr>
      </p:pic>
      <p:pic>
        <p:nvPicPr>
          <p:cNvPr id="5" name="Рисунок 4" descr="nekrasov.jpg"/>
          <p:cNvPicPr>
            <a:picLocks noChangeAspect="1"/>
          </p:cNvPicPr>
          <p:nvPr/>
        </p:nvPicPr>
        <p:blipFill>
          <a:blip r:embed="rId4" cstate="print"/>
          <a:srcRect l="7464" t="3981" r="10429"/>
          <a:stretch>
            <a:fillRect/>
          </a:stretch>
        </p:blipFill>
        <p:spPr>
          <a:xfrm>
            <a:off x="4572000" y="4725144"/>
            <a:ext cx="1649856" cy="1808820"/>
          </a:xfrm>
          <a:prstGeom prst="ellipse">
            <a:avLst/>
          </a:prstGeom>
          <a:ln w="38100">
            <a:solidFill>
              <a:schemeClr val="bg1"/>
            </a:solidFill>
          </a:ln>
        </p:spPr>
      </p:pic>
      <p:pic>
        <p:nvPicPr>
          <p:cNvPr id="6" name="Рисунок 5" descr="0_8767d_162e0212_XXL.jpg"/>
          <p:cNvPicPr>
            <a:picLocks noChangeAspect="1"/>
          </p:cNvPicPr>
          <p:nvPr/>
        </p:nvPicPr>
        <p:blipFill>
          <a:blip r:embed="rId5" cstate="print"/>
          <a:srcRect l="9736" r="12378"/>
          <a:stretch>
            <a:fillRect/>
          </a:stretch>
        </p:blipFill>
        <p:spPr>
          <a:xfrm>
            <a:off x="6300192" y="3933056"/>
            <a:ext cx="1584176" cy="1766998"/>
          </a:xfrm>
          <a:prstGeom prst="ellipse">
            <a:avLst/>
          </a:prstGeom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692696"/>
            <a:ext cx="619268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Произведения Тукая бессмертны. На сколько языков переведены его произведения?</a:t>
            </a:r>
            <a: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/>
            </a:r>
            <a:b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А.  </a:t>
            </a:r>
            <a:r>
              <a:rPr lang="ru-RU" b="1" i="1" dirty="0" smtClean="0">
                <a:solidFill>
                  <a:schemeClr val="bg2"/>
                </a:solidFill>
              </a:rPr>
              <a:t>18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Б.  </a:t>
            </a:r>
            <a:r>
              <a:rPr lang="ru-RU" b="1" i="1" dirty="0" smtClean="0">
                <a:solidFill>
                  <a:schemeClr val="bg2"/>
                </a:solidFill>
              </a:rPr>
              <a:t>52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В.   </a:t>
            </a:r>
            <a:r>
              <a:rPr lang="ru-RU" b="1" i="1" dirty="0" smtClean="0">
                <a:solidFill>
                  <a:schemeClr val="bg2"/>
                </a:solidFill>
              </a:rPr>
              <a:t>26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Г.  </a:t>
            </a:r>
            <a:r>
              <a:rPr lang="ru-RU" b="1" i="1" dirty="0" smtClean="0">
                <a:solidFill>
                  <a:schemeClr val="bg2"/>
                </a:solidFill>
              </a:rPr>
              <a:t>10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3" name="Рисунок 2" descr="2011-04-30_36-tuqay_kiche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4437112"/>
            <a:ext cx="2664296" cy="199822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620689"/>
            <a:ext cx="648072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За свою недолгую жизнь Тукай выучил несколько языков. Сколько и каких языков знал Тукай?</a:t>
            </a:r>
            <a: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/>
            </a:r>
            <a:b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</a:br>
            <a:endParaRPr lang="ru-RU" sz="3600" dirty="0" smtClean="0">
              <a:ln w="12700">
                <a:solidFill>
                  <a:schemeClr val="tx1"/>
                </a:solidFill>
              </a:ln>
              <a:solidFill>
                <a:schemeClr val="bg2"/>
              </a:solidFill>
            </a:endParaRPr>
          </a:p>
          <a:p>
            <a:pPr algn="ctr"/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А. </a:t>
            </a:r>
            <a:r>
              <a:rPr lang="ru-RU" b="1" i="1" dirty="0" smtClean="0">
                <a:solidFill>
                  <a:schemeClr val="bg2"/>
                </a:solidFill>
              </a:rPr>
              <a:t>5 языков – татарский, русский, арабский, турецкий, персидский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Б. </a:t>
            </a:r>
            <a:r>
              <a:rPr lang="ru-RU" b="1" i="1" dirty="0" smtClean="0">
                <a:solidFill>
                  <a:schemeClr val="bg2"/>
                </a:solidFill>
              </a:rPr>
              <a:t>4 языка – русский, немецкий, английский, французский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В. </a:t>
            </a:r>
            <a:r>
              <a:rPr lang="ru-RU" b="1" i="1" dirty="0" smtClean="0">
                <a:solidFill>
                  <a:schemeClr val="bg2"/>
                </a:solidFill>
              </a:rPr>
              <a:t>5 языков – татарский, русский, башкирский, немецкий, казахский 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endParaRPr lang="ru-RU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692696"/>
            <a:ext cx="640871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Тукай умер в самом рассвете своего творчества. Сколько прожил великий татарский классик?</a:t>
            </a:r>
            <a: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/>
            </a:r>
            <a:br>
              <a:rPr lang="ru-RU" sz="3600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</a:br>
            <a:endParaRPr lang="ru-RU" sz="3600" dirty="0" smtClean="0">
              <a:ln w="12700">
                <a:solidFill>
                  <a:schemeClr val="tx1"/>
                </a:solidFill>
              </a:ln>
              <a:solidFill>
                <a:schemeClr val="bg2"/>
              </a:solidFill>
            </a:endParaRPr>
          </a:p>
          <a:p>
            <a:pPr algn="ctr"/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>                                                    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А.  </a:t>
            </a:r>
            <a:r>
              <a:rPr lang="ru-RU" b="1" i="1" dirty="0" smtClean="0">
                <a:solidFill>
                  <a:schemeClr val="bg2"/>
                </a:solidFill>
              </a:rPr>
              <a:t>40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Б.  </a:t>
            </a:r>
            <a:r>
              <a:rPr lang="ru-RU" b="1" i="1" dirty="0" smtClean="0">
                <a:solidFill>
                  <a:schemeClr val="bg2"/>
                </a:solidFill>
              </a:rPr>
              <a:t>18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>                                                    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В.  </a:t>
            </a:r>
            <a:r>
              <a:rPr lang="ru-RU" b="1" i="1" dirty="0" smtClean="0">
                <a:solidFill>
                  <a:schemeClr val="bg2"/>
                </a:solidFill>
              </a:rPr>
              <a:t>27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Г.  </a:t>
            </a:r>
            <a:r>
              <a:rPr lang="ru-RU" b="1" i="1" dirty="0" smtClean="0">
                <a:solidFill>
                  <a:schemeClr val="bg2"/>
                </a:solidFill>
              </a:rPr>
              <a:t>35</a:t>
            </a:r>
            <a:r>
              <a:rPr lang="ru-RU" b="1" dirty="0" smtClean="0">
                <a:solidFill>
                  <a:schemeClr val="bg2"/>
                </a:solidFill>
              </a:rPr>
              <a:t> 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3" name="Рисунок 2" descr="DSC033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3284984"/>
            <a:ext cx="2808312" cy="27370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692697"/>
            <a:ext cx="6480720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С 1958 года в Татарстане в день рождения поэта вручаются государственные премии имени </a:t>
            </a:r>
            <a:r>
              <a:rPr lang="ru-RU" sz="3200" b="1" dirty="0" err="1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Габдуллы</a:t>
            </a:r>
            <a:r>
              <a:rPr lang="ru-RU" sz="32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 Тукая в области искусств. 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Когда это происходит?</a:t>
            </a:r>
            <a:r>
              <a:rPr lang="ru-RU" sz="3200" dirty="0" smtClean="0">
                <a:solidFill>
                  <a:schemeClr val="bg2"/>
                </a:solidFill>
              </a:rPr>
              <a:t/>
            </a:r>
            <a:br>
              <a:rPr lang="ru-RU" sz="3200" dirty="0" smtClean="0">
                <a:solidFill>
                  <a:schemeClr val="bg2"/>
                </a:solidFill>
              </a:rPr>
            </a:br>
            <a:endParaRPr lang="ru-RU" sz="3200" dirty="0" smtClean="0">
              <a:solidFill>
                <a:schemeClr val="bg2"/>
              </a:solidFill>
            </a:endParaRPr>
          </a:p>
          <a:p>
            <a:pPr algn="ctr"/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А.  </a:t>
            </a:r>
            <a:r>
              <a:rPr lang="ru-RU" b="1" i="1" dirty="0" smtClean="0">
                <a:solidFill>
                  <a:schemeClr val="bg2"/>
                </a:solidFill>
              </a:rPr>
              <a:t>1 января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Б.  </a:t>
            </a:r>
            <a:r>
              <a:rPr lang="ru-RU" b="1" i="1" dirty="0" smtClean="0">
                <a:solidFill>
                  <a:schemeClr val="bg2"/>
                </a:solidFill>
              </a:rPr>
              <a:t>14 февраля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В.  </a:t>
            </a:r>
            <a:r>
              <a:rPr lang="ru-RU" b="1" i="1" dirty="0" smtClean="0">
                <a:solidFill>
                  <a:schemeClr val="bg2"/>
                </a:solidFill>
              </a:rPr>
              <a:t>8 марта    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Г.  </a:t>
            </a:r>
            <a:r>
              <a:rPr lang="ru-RU" b="1" i="1" dirty="0" smtClean="0">
                <a:solidFill>
                  <a:schemeClr val="bg2"/>
                </a:solidFill>
              </a:rPr>
              <a:t>26 апреля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endParaRPr lang="ru-RU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Какую песню на слова Г. Тукая татарский народ поет как гимн? (Родной язык)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Какую песню на слова Г. Тукая татарский народ поет как гимн? (Родной язык)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Какую песню на слова Г. Тукая татарский народ поет как гимн? (Родной язык)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17368" y="1268761"/>
            <a:ext cx="6509282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Какая песня на стихи поэта стала неофициальным гимном татарского народа?</a:t>
            </a:r>
          </a:p>
          <a:p>
            <a:pPr algn="ctr"/>
            <a:endParaRPr lang="ru-RU" sz="20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ru-RU" sz="2000" b="1" dirty="0" smtClean="0">
                <a:ln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А.  </a:t>
            </a:r>
            <a:r>
              <a:rPr lang="ru-RU" sz="2000" b="1" dirty="0" smtClean="0">
                <a:ln>
                  <a:prstDash val="solid"/>
                </a:ln>
                <a:solidFill>
                  <a:schemeClr val="bg2"/>
                </a:solidFill>
              </a:rPr>
              <a:t>К</a:t>
            </a:r>
            <a:r>
              <a:rPr lang="tt-RU" sz="2000" b="1" dirty="0" smtClean="0">
                <a:ln>
                  <a:prstDash val="solid"/>
                </a:ln>
                <a:solidFill>
                  <a:schemeClr val="bg2"/>
                </a:solidFill>
              </a:rPr>
              <a:t>үбәләгем    </a:t>
            </a:r>
            <a:r>
              <a:rPr lang="tt-RU" sz="2000" b="1" dirty="0" smtClean="0">
                <a:ln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Б.  </a:t>
            </a:r>
            <a:r>
              <a:rPr lang="tt-RU" sz="2000" b="1" dirty="0" smtClean="0">
                <a:ln>
                  <a:prstDash val="solid"/>
                </a:ln>
                <a:solidFill>
                  <a:schemeClr val="bg2"/>
                </a:solidFill>
              </a:rPr>
              <a:t>Сандугач-Күгәрчен</a:t>
            </a:r>
          </a:p>
          <a:p>
            <a:pPr algn="ctr"/>
            <a:endParaRPr lang="tt-RU" sz="20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tt-RU" sz="2000" b="1" dirty="0" smtClean="0">
                <a:ln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В. </a:t>
            </a:r>
            <a:r>
              <a:rPr lang="tt-RU" sz="2000" b="1" dirty="0" smtClean="0">
                <a:ln>
                  <a:prstDash val="solid"/>
                </a:ln>
                <a:solidFill>
                  <a:schemeClr val="bg2"/>
                </a:solidFill>
              </a:rPr>
              <a:t>И туган тел    </a:t>
            </a:r>
            <a:r>
              <a:rPr lang="tt-RU" sz="2000" b="1" dirty="0" smtClean="0">
                <a:ln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Г. </a:t>
            </a:r>
            <a:r>
              <a:rPr lang="tt-RU" sz="2000" b="1" dirty="0" smtClean="0">
                <a:ln>
                  <a:prstDash val="solid"/>
                </a:ln>
                <a:solidFill>
                  <a:schemeClr val="bg2"/>
                </a:solidFill>
              </a:rPr>
              <a:t>Әпипә   </a:t>
            </a:r>
            <a:r>
              <a:rPr lang="tt-RU" sz="2000" b="1" dirty="0" smtClean="0">
                <a:ln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/>
            </a:r>
            <a:br>
              <a:rPr lang="ru-RU" sz="36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</a:br>
            <a:endParaRPr lang="ru-RU" sz="36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81261" y="1340769"/>
            <a:ext cx="7181517" cy="32316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Какая дата, посвящённая </a:t>
            </a:r>
          </a:p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Г. Тукаю </a:t>
            </a:r>
          </a:p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о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тмечается в 2020 году?</a:t>
            </a:r>
          </a:p>
          <a:p>
            <a:pPr algn="ctr"/>
            <a:endParaRPr lang="ru-RU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  <a:p>
            <a:pPr algn="ctr"/>
            <a:r>
              <a:rPr lang="ru-RU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А.   </a:t>
            </a:r>
            <a:r>
              <a:rPr lang="ru-RU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100-летие </a:t>
            </a:r>
            <a:r>
              <a:rPr lang="ru-RU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    Б.  </a:t>
            </a:r>
            <a:r>
              <a:rPr lang="ru-RU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125-летие</a:t>
            </a:r>
            <a:r>
              <a:rPr lang="ru-RU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  </a:t>
            </a:r>
            <a:r>
              <a:rPr lang="ru-RU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</a:p>
          <a:p>
            <a:pPr algn="ctr"/>
            <a:endParaRPr lang="ru-RU" sz="2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ru-RU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В. </a:t>
            </a:r>
            <a:r>
              <a:rPr lang="ru-RU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/>
                </a:solidFill>
              </a:rPr>
              <a:t> </a:t>
            </a:r>
            <a:r>
              <a:rPr lang="ru-RU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134-летие </a:t>
            </a:r>
            <a:r>
              <a:rPr lang="ru-RU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/>
                </a:solidFill>
              </a:rPr>
              <a:t>   </a:t>
            </a:r>
            <a:r>
              <a:rPr lang="ru-RU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Г. </a:t>
            </a:r>
            <a:r>
              <a:rPr lang="ru-RU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145-летие</a:t>
            </a:r>
            <a:endParaRPr lang="ru-RU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1-04-30_04-Tuqay_Berl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476672"/>
            <a:ext cx="5491817" cy="586709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народный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Styl 1">
      <a:majorFont>
        <a:latin typeface="Elephan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народный</Template>
  <TotalTime>245</TotalTime>
  <Words>262</Words>
  <Application>Microsoft Office PowerPoint</Application>
  <PresentationFormat>Экран (4:3)</PresentationFormat>
  <Paragraphs>50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народный</vt:lpstr>
      <vt:lpstr>Габдулла  Тукай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Габдулла  Тукай</dc:title>
  <dc:creator>user</dc:creator>
  <cp:lastModifiedBy>RePack by Diakov</cp:lastModifiedBy>
  <cp:revision>26</cp:revision>
  <dcterms:created xsi:type="dcterms:W3CDTF">2016-04-14T17:56:23Z</dcterms:created>
  <dcterms:modified xsi:type="dcterms:W3CDTF">2020-04-26T20:09:51Z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TC300059661049</vt:lpwstr>
  </property>
</Properties>
</file>